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4" r:id="rId3"/>
    <p:sldId id="309" r:id="rId4"/>
    <p:sldId id="275" r:id="rId5"/>
    <p:sldId id="282" r:id="rId6"/>
    <p:sldId id="308" r:id="rId7"/>
    <p:sldId id="299" r:id="rId8"/>
    <p:sldId id="283" r:id="rId9"/>
    <p:sldId id="284" r:id="rId10"/>
    <p:sldId id="292" r:id="rId11"/>
    <p:sldId id="290" r:id="rId12"/>
    <p:sldId id="286" r:id="rId13"/>
    <p:sldId id="289" r:id="rId14"/>
    <p:sldId id="293" r:id="rId15"/>
    <p:sldId id="294" r:id="rId16"/>
    <p:sldId id="291" r:id="rId17"/>
    <p:sldId id="267" r:id="rId18"/>
    <p:sldId id="300" r:id="rId19"/>
    <p:sldId id="307" r:id="rId20"/>
    <p:sldId id="303" r:id="rId21"/>
    <p:sldId id="295" r:id="rId22"/>
    <p:sldId id="304" r:id="rId23"/>
    <p:sldId id="310" r:id="rId24"/>
    <p:sldId id="296" r:id="rId25"/>
    <p:sldId id="298" r:id="rId26"/>
    <p:sldId id="297" r:id="rId27"/>
    <p:sldId id="301" r:id="rId28"/>
    <p:sldId id="268" r:id="rId29"/>
    <p:sldId id="262" r:id="rId30"/>
    <p:sldId id="264" r:id="rId31"/>
    <p:sldId id="266" r:id="rId32"/>
    <p:sldId id="265" r:id="rId33"/>
    <p:sldId id="269" r:id="rId34"/>
    <p:sldId id="279" r:id="rId35"/>
    <p:sldId id="280" r:id="rId36"/>
    <p:sldId id="281" r:id="rId37"/>
    <p:sldId id="285" r:id="rId38"/>
    <p:sldId id="305" r:id="rId39"/>
    <p:sldId id="306" r:id="rId4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CFFF"/>
    <a:srgbClr val="3DB5BE"/>
    <a:srgbClr val="102B3E"/>
    <a:srgbClr val="9E254E"/>
    <a:srgbClr val="FFFFFF"/>
    <a:srgbClr val="E88744"/>
    <a:srgbClr val="DD5893"/>
    <a:srgbClr val="1D9F58"/>
    <a:srgbClr val="A4E37D"/>
    <a:srgbClr val="F38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83" d="100"/>
          <a:sy n="83" d="100"/>
        </p:scale>
        <p:origin x="-1133" y="1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491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84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866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302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843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3448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25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190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529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189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922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D9369-8C67-4597-BFA9-A9E18CC8059E}" type="datetimeFigureOut">
              <a:rPr lang="sv-SE" smtClean="0"/>
              <a:t>2016-10-08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130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18" Type="http://schemas.openxmlformats.org/officeDocument/2006/relationships/image" Target="../media/image18.tiff"/><Relationship Id="rId3" Type="http://schemas.openxmlformats.org/officeDocument/2006/relationships/image" Target="../media/image3.png"/><Relationship Id="rId21" Type="http://schemas.openxmlformats.org/officeDocument/2006/relationships/image" Target="../media/image21.tiff"/><Relationship Id="rId7" Type="http://schemas.openxmlformats.org/officeDocument/2006/relationships/image" Target="../media/image7.png"/><Relationship Id="rId12" Type="http://schemas.openxmlformats.org/officeDocument/2006/relationships/image" Target="../media/image12.tiff"/><Relationship Id="rId17" Type="http://schemas.openxmlformats.org/officeDocument/2006/relationships/image" Target="../media/image17.tiff"/><Relationship Id="rId2" Type="http://schemas.openxmlformats.org/officeDocument/2006/relationships/image" Target="../media/image2.png"/><Relationship Id="rId16" Type="http://schemas.openxmlformats.org/officeDocument/2006/relationships/image" Target="../media/image16.tiff"/><Relationship Id="rId20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tiff"/><Relationship Id="rId5" Type="http://schemas.openxmlformats.org/officeDocument/2006/relationships/image" Target="../media/image5.png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19" Type="http://schemas.openxmlformats.org/officeDocument/2006/relationships/image" Target="../media/image19.tiff"/><Relationship Id="rId4" Type="http://schemas.openxmlformats.org/officeDocument/2006/relationships/image" Target="../media/image4.png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140434"/>
            <a:ext cx="12192000" cy="2763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/>
            <a:r>
              <a:rPr lang="sv-SE" sz="4800" b="1" dirty="0" smtClean="0">
                <a:solidFill>
                  <a:srgbClr val="05CFFF"/>
                </a:solidFill>
                <a:ea typeface="Roboto" pitchFamily="2" charset="0"/>
              </a:rPr>
              <a:t>Scaling Betsson</a:t>
            </a:r>
            <a:br>
              <a:rPr lang="sv-SE" sz="48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  <a:t>Journey of the monolith</a:t>
            </a:r>
            <a:b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  <a:t/>
            </a:r>
            <a:b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</a:rPr>
              <a:t>Roger Johansson</a:t>
            </a:r>
            <a:endParaRPr lang="sv-SE" sz="4000" b="1" dirty="0">
              <a:solidFill>
                <a:srgbClr val="05C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12192000" cy="1403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b"/>
          <a:lstStyle/>
          <a:p>
            <a:pPr algn="ctr"/>
            <a:r>
              <a:rPr lang="sv-SE" sz="4000" dirty="0" smtClean="0">
                <a:solidFill>
                  <a:prstClr val="white"/>
                </a:solidFill>
              </a:rPr>
              <a:t> </a:t>
            </a:r>
            <a:endParaRPr lang="sv-SE" sz="4000" b="1" dirty="0">
              <a:solidFill>
                <a:srgbClr val="6FC8F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244" y="498293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prstClr val="white"/>
                </a:solidFill>
              </a:rPr>
              <a:t>Akka.NET Founder</a:t>
            </a:r>
            <a:br>
              <a:rPr lang="sv-SE" sz="2400" b="1" dirty="0" smtClean="0">
                <a:solidFill>
                  <a:prstClr val="white"/>
                </a:solidFill>
              </a:rPr>
            </a:br>
            <a:r>
              <a:rPr lang="sv-SE" sz="2400" b="1" dirty="0" smtClean="0">
                <a:solidFill>
                  <a:prstClr val="white"/>
                </a:solidFill>
              </a:rPr>
              <a:t>Twitter: @rogeralsing</a:t>
            </a:r>
          </a:p>
          <a:p>
            <a:r>
              <a:rPr lang="sv-SE" sz="2400" b="1" dirty="0" err="1" smtClean="0">
                <a:solidFill>
                  <a:prstClr val="white"/>
                </a:solidFill>
              </a:rPr>
              <a:t>Github</a:t>
            </a:r>
            <a:r>
              <a:rPr lang="sv-SE" sz="2400" b="1" dirty="0" smtClean="0">
                <a:solidFill>
                  <a:prstClr val="white"/>
                </a:solidFill>
              </a:rPr>
              <a:t>: </a:t>
            </a:r>
            <a:r>
              <a:rPr lang="sv-SE" sz="2400" b="1" dirty="0" err="1" smtClean="0">
                <a:solidFill>
                  <a:prstClr val="white"/>
                </a:solidFill>
              </a:rPr>
              <a:t>rogeralsing</a:t>
            </a:r>
            <a:endParaRPr lang="sv-SE" sz="2400" b="1" dirty="0" smtClean="0">
              <a:solidFill>
                <a:prstClr val="white"/>
              </a:solidFill>
            </a:endParaRPr>
          </a:p>
          <a:p>
            <a:r>
              <a:rPr lang="sv-SE" sz="2400" b="1" dirty="0" smtClean="0">
                <a:solidFill>
                  <a:prstClr val="white"/>
                </a:solidFill>
              </a:rPr>
              <a:t>Mail: roger.johansson@betsson.com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3" t="35303" r="10637" b="21485"/>
          <a:stretch/>
        </p:blipFill>
        <p:spPr bwMode="auto">
          <a:xfrm>
            <a:off x="4065374" y="387330"/>
            <a:ext cx="4061251" cy="6288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34980" y="6090927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prstClr val="white"/>
                </a:solidFill>
              </a:rPr>
              <a:t>Github.com/rogeralsing/presentations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539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Issues?</a:t>
            </a:r>
            <a:endParaRPr lang="sv-SE" sz="6000" b="1" dirty="0">
              <a:solidFill>
                <a:srgbClr val="F163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0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Point to point communication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447083" y="3057474"/>
            <a:ext cx="1988717" cy="2149007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Single</a:t>
            </a:r>
            <a:br>
              <a:rPr lang="sv-SE" b="1" dirty="0" smtClean="0"/>
            </a:br>
            <a:r>
              <a:rPr lang="sv-SE" b="1" dirty="0" smtClean="0"/>
              <a:t>Message</a:t>
            </a:r>
            <a:br>
              <a:rPr lang="sv-SE" b="1" dirty="0" smtClean="0"/>
            </a:br>
            <a:r>
              <a:rPr lang="sv-SE" b="1" dirty="0" smtClean="0"/>
              <a:t>Producer</a:t>
            </a:r>
            <a:endParaRPr lang="sv-SE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383045" y="3057473"/>
            <a:ext cx="1988717" cy="2149007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Single</a:t>
            </a:r>
            <a:br>
              <a:rPr lang="sv-SE" b="1" dirty="0" smtClean="0"/>
            </a:br>
            <a:r>
              <a:rPr lang="sv-SE" b="1" dirty="0" smtClean="0"/>
              <a:t>Message Consumer</a:t>
            </a:r>
            <a:endParaRPr lang="sv-SE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60641" y="4131976"/>
            <a:ext cx="1497563" cy="0"/>
          </a:xfrm>
          <a:prstGeom prst="straightConnector1">
            <a:avLst/>
          </a:prstGeom>
          <a:ln w="63500" cap="rnd">
            <a:solidFill>
              <a:srgbClr val="F1636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8684476" y="3013968"/>
            <a:ext cx="2136637" cy="2236016"/>
          </a:xfrm>
          <a:prstGeom prst="wedgeEllipseCallout">
            <a:avLst>
              <a:gd name="adj1" fmla="val -84112"/>
              <a:gd name="adj2" fmla="val 1159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No Redundancy</a:t>
            </a:r>
          </a:p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/>
            </a:r>
            <a:br>
              <a:rPr lang="sv-SE" sz="2000" b="1" dirty="0" smtClean="0">
                <a:solidFill>
                  <a:srgbClr val="102B3E"/>
                </a:solidFill>
              </a:rPr>
            </a:br>
            <a:r>
              <a:rPr lang="sv-SE" sz="2000" b="1" dirty="0" smtClean="0">
                <a:solidFill>
                  <a:srgbClr val="102B3E"/>
                </a:solidFill>
              </a:rPr>
              <a:t>Doesn’t </a:t>
            </a:r>
            <a:r>
              <a:rPr lang="sv-SE" sz="2000" b="1" dirty="0" smtClean="0">
                <a:solidFill>
                  <a:srgbClr val="102B3E"/>
                </a:solidFill>
              </a:rPr>
              <a:t>Scale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9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Shared Servers, Noisy Neighbours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grpSp>
        <p:nvGrpSpPr>
          <p:cNvPr id="5" name="Group 4"/>
          <p:cNvGrpSpPr/>
          <p:nvPr/>
        </p:nvGrpSpPr>
        <p:grpSpPr>
          <a:xfrm>
            <a:off x="8371901" y="3093464"/>
            <a:ext cx="2136637" cy="2236016"/>
            <a:chOff x="8371901" y="3093464"/>
            <a:chExt cx="2136637" cy="2236016"/>
          </a:xfrm>
        </p:grpSpPr>
        <p:sp>
          <p:nvSpPr>
            <p:cNvPr id="40" name="Oval Callout 39"/>
            <p:cNvSpPr/>
            <p:nvPr/>
          </p:nvSpPr>
          <p:spPr>
            <a:xfrm>
              <a:off x="8371901" y="3093464"/>
              <a:ext cx="2136637" cy="2236016"/>
            </a:xfrm>
            <a:prstGeom prst="wedgeEllipseCallout">
              <a:avLst>
                <a:gd name="adj1" fmla="val -104662"/>
                <a:gd name="adj2" fmla="val 267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32" name="Picture 8" descr="http://www.memes.at/faces/crying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371" y="3515187"/>
              <a:ext cx="1440332" cy="1400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5" name="Rounded Rectangle 14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9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83462" y="2491456"/>
            <a:ext cx="2136637" cy="2236016"/>
            <a:chOff x="1683462" y="2491456"/>
            <a:chExt cx="2136637" cy="2236016"/>
          </a:xfrm>
        </p:grpSpPr>
        <p:sp>
          <p:nvSpPr>
            <p:cNvPr id="3" name="Oval Callout 2"/>
            <p:cNvSpPr/>
            <p:nvPr/>
          </p:nvSpPr>
          <p:spPr>
            <a:xfrm>
              <a:off x="1683462" y="2491456"/>
              <a:ext cx="2136637" cy="2236016"/>
            </a:xfrm>
            <a:prstGeom prst="wedgeEllipseCallout">
              <a:avLst>
                <a:gd name="adj1" fmla="val 104982"/>
                <a:gd name="adj2" fmla="val -56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30" name="Picture 6" descr="http://www.pngall.com/wp-content/uploads/2016/05/Trollface-P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507" y="2849103"/>
              <a:ext cx="1666545" cy="15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45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Single point of failure…</a:t>
            </a:r>
            <a:endParaRPr lang="sv-SE" b="1" dirty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3462" y="2491456"/>
            <a:ext cx="2136637" cy="2236016"/>
            <a:chOff x="1683462" y="2491456"/>
            <a:chExt cx="2136637" cy="2236016"/>
          </a:xfrm>
        </p:grpSpPr>
        <p:sp>
          <p:nvSpPr>
            <p:cNvPr id="26" name="Oval Callout 25"/>
            <p:cNvSpPr/>
            <p:nvPr/>
          </p:nvSpPr>
          <p:spPr>
            <a:xfrm>
              <a:off x="1683462" y="2491456"/>
              <a:ext cx="2136637" cy="2236016"/>
            </a:xfrm>
            <a:prstGeom prst="wedgeEllipseCallout">
              <a:avLst>
                <a:gd name="adj1" fmla="val 104982"/>
                <a:gd name="adj2" fmla="val -56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074" name="Picture 2" descr="http://cliparts.co/cliparts/ki8/ozr/ki8ozrkeT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008" y="2837351"/>
              <a:ext cx="1269543" cy="154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2" name="Rounded Rectangle 11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7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64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…Same issue with deployment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grpSp>
        <p:nvGrpSpPr>
          <p:cNvPr id="10" name="Group 9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1" name="Rounded Rectangle 10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6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25" name="Oval Callout 24"/>
          <p:cNvSpPr/>
          <p:nvPr/>
        </p:nvSpPr>
        <p:spPr>
          <a:xfrm>
            <a:off x="1683462" y="2491456"/>
            <a:ext cx="2136637" cy="2236016"/>
          </a:xfrm>
          <a:prstGeom prst="wedgeEllipseCallout">
            <a:avLst>
              <a:gd name="adj1" fmla="val 104982"/>
              <a:gd name="adj2" fmla="val -568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>
                <a:solidFill>
                  <a:srgbClr val="102B3E"/>
                </a:solidFill>
              </a:rPr>
              <a:t>Down during deployment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5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Issues!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4423" y="2903666"/>
            <a:ext cx="7633998" cy="4068245"/>
          </a:xfrm>
        </p:spPr>
        <p:txBody>
          <a:bodyPr/>
          <a:lstStyle/>
          <a:p>
            <a:r>
              <a:rPr lang="sv-SE" dirty="0">
                <a:solidFill>
                  <a:srgbClr val="FFFFFF"/>
                </a:solidFill>
              </a:rPr>
              <a:t>Cannot scale beyond one server per </a:t>
            </a:r>
            <a:r>
              <a:rPr lang="sv-SE" dirty="0" smtClean="0">
                <a:solidFill>
                  <a:srgbClr val="FFFFFF"/>
                </a:solidFill>
              </a:rPr>
              <a:t>service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Services compete for resources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Single point of failure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Downtime during </a:t>
            </a:r>
            <a:r>
              <a:rPr lang="sv-SE" dirty="0" smtClean="0">
                <a:solidFill>
                  <a:srgbClr val="FFFFFF"/>
                </a:solidFill>
              </a:rPr>
              <a:t>deployment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No elasticity</a:t>
            </a: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chemeClr val="bg1"/>
                </a:solidFill>
              </a:rPr>
              <a:t>The Current</a:t>
            </a:r>
            <a:endParaRPr lang="sv-S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9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3388" y="2411296"/>
            <a:ext cx="536057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A microservice architecture puts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e</a:t>
            </a:r>
            <a:r>
              <a:rPr lang="sv-SE" sz="2400" i="1" dirty="0" smtClean="0">
                <a:solidFill>
                  <a:srgbClr val="102B3E"/>
                </a:solidFill>
              </a:rPr>
              <a:t>ach element of functionality into a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s</a:t>
            </a:r>
            <a:r>
              <a:rPr lang="sv-SE" sz="2400" i="1" dirty="0" smtClean="0">
                <a:solidFill>
                  <a:srgbClr val="102B3E"/>
                </a:solidFill>
              </a:rPr>
              <a:t>eparate service… </a:t>
            </a:r>
          </a:p>
          <a:p>
            <a:endParaRPr lang="sv-SE" sz="2400" i="1" dirty="0" smtClean="0">
              <a:solidFill>
                <a:srgbClr val="102B3E"/>
              </a:solidFill>
            </a:endParaRP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…and scales by distributing these services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a</a:t>
            </a:r>
            <a:r>
              <a:rPr lang="sv-SE" sz="2400" i="1" dirty="0" smtClean="0">
                <a:solidFill>
                  <a:srgbClr val="102B3E"/>
                </a:solidFill>
              </a:rPr>
              <a:t>cross servers, replicating as needed</a:t>
            </a:r>
            <a:endParaRPr lang="sv-SE" sz="2400" i="1" dirty="0">
              <a:solidFill>
                <a:srgbClr val="102B3E"/>
              </a:solidFill>
            </a:endParaRPr>
          </a:p>
        </p:txBody>
      </p:sp>
      <p:sp>
        <p:nvSpPr>
          <p:cNvPr id="48" name="Cube 47"/>
          <p:cNvSpPr/>
          <p:nvPr/>
        </p:nvSpPr>
        <p:spPr>
          <a:xfrm>
            <a:off x="6856015" y="3795568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Cube 38"/>
          <p:cNvSpPr/>
          <p:nvPr/>
        </p:nvSpPr>
        <p:spPr>
          <a:xfrm>
            <a:off x="8278331" y="3795568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Cube 29"/>
          <p:cNvSpPr/>
          <p:nvPr/>
        </p:nvSpPr>
        <p:spPr>
          <a:xfrm>
            <a:off x="6856015" y="5162259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Cube 20"/>
          <p:cNvSpPr/>
          <p:nvPr/>
        </p:nvSpPr>
        <p:spPr>
          <a:xfrm>
            <a:off x="8278331" y="5162259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6900943" y="2322770"/>
            <a:ext cx="561967" cy="560055"/>
            <a:chOff x="6980639" y="2453042"/>
            <a:chExt cx="893249" cy="890209"/>
          </a:xfrm>
        </p:grpSpPr>
        <p:sp>
          <p:nvSpPr>
            <p:cNvPr id="59" name="Rectangle 58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648927" y="2322770"/>
            <a:ext cx="561967" cy="560055"/>
            <a:chOff x="6980639" y="2453042"/>
            <a:chExt cx="893249" cy="890209"/>
          </a:xfrm>
        </p:grpSpPr>
        <p:sp>
          <p:nvSpPr>
            <p:cNvPr id="63" name="Rectangle 62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287585" y="2992280"/>
            <a:ext cx="561967" cy="560055"/>
            <a:chOff x="6980639" y="2453042"/>
            <a:chExt cx="893249" cy="890209"/>
          </a:xfrm>
        </p:grpSpPr>
        <p:sp>
          <p:nvSpPr>
            <p:cNvPr id="66" name="Rectangle 65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68" name="Isosceles Triangle 2"/>
          <p:cNvSpPr/>
          <p:nvPr/>
        </p:nvSpPr>
        <p:spPr>
          <a:xfrm rot="10299074">
            <a:off x="7757133" y="2455539"/>
            <a:ext cx="345554" cy="31526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Hexagon 8"/>
          <p:cNvSpPr/>
          <p:nvPr/>
        </p:nvSpPr>
        <p:spPr>
          <a:xfrm rot="16200000">
            <a:off x="7432718" y="3084402"/>
            <a:ext cx="276641" cy="380748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5" name="Heart 11"/>
          <p:cNvSpPr/>
          <p:nvPr/>
        </p:nvSpPr>
        <p:spPr>
          <a:xfrm rot="14287302">
            <a:off x="7002546" y="2476996"/>
            <a:ext cx="358760" cy="274989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85" name="Group 84"/>
          <p:cNvGrpSpPr/>
          <p:nvPr/>
        </p:nvGrpSpPr>
        <p:grpSpPr>
          <a:xfrm>
            <a:off x="6966170" y="3999783"/>
            <a:ext cx="954363" cy="951995"/>
            <a:chOff x="6966170" y="3999783"/>
            <a:chExt cx="954363" cy="951995"/>
          </a:xfrm>
        </p:grpSpPr>
        <p:grpSp>
          <p:nvGrpSpPr>
            <p:cNvPr id="69" name="Group 68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81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2" name="Heart 11"/>
          <p:cNvSpPr/>
          <p:nvPr/>
        </p:nvSpPr>
        <p:spPr>
          <a:xfrm rot="14287302">
            <a:off x="7558522" y="410995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3" name="Oval 10"/>
          <p:cNvSpPr/>
          <p:nvPr/>
        </p:nvSpPr>
        <p:spPr>
          <a:xfrm rot="2188284">
            <a:off x="7058715" y="4610175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Rectangle 7"/>
          <p:cNvSpPr/>
          <p:nvPr/>
        </p:nvSpPr>
        <p:spPr>
          <a:xfrm rot="18900000">
            <a:off x="7570098" y="460977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8" name="Group 87"/>
          <p:cNvGrpSpPr/>
          <p:nvPr/>
        </p:nvGrpSpPr>
        <p:grpSpPr>
          <a:xfrm>
            <a:off x="8379167" y="3999783"/>
            <a:ext cx="954363" cy="951995"/>
            <a:chOff x="6966170" y="3999783"/>
            <a:chExt cx="954363" cy="951995"/>
          </a:xfrm>
        </p:grpSpPr>
        <p:grpSp>
          <p:nvGrpSpPr>
            <p:cNvPr id="89" name="Group 88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8375809" y="5348161"/>
            <a:ext cx="954363" cy="951995"/>
            <a:chOff x="6966170" y="3999783"/>
            <a:chExt cx="954363" cy="951995"/>
          </a:xfrm>
        </p:grpSpPr>
        <p:grpSp>
          <p:nvGrpSpPr>
            <p:cNvPr id="102" name="Group 101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6960959" y="5350967"/>
            <a:ext cx="954363" cy="951995"/>
            <a:chOff x="6966170" y="3999783"/>
            <a:chExt cx="954363" cy="951995"/>
          </a:xfrm>
        </p:grpSpPr>
        <p:grpSp>
          <p:nvGrpSpPr>
            <p:cNvPr id="115" name="Group 114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27" name="Heart 11"/>
          <p:cNvSpPr/>
          <p:nvPr/>
        </p:nvSpPr>
        <p:spPr>
          <a:xfrm rot="14287302">
            <a:off x="7043657" y="543423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8" name="Heart 11"/>
          <p:cNvSpPr/>
          <p:nvPr/>
        </p:nvSpPr>
        <p:spPr>
          <a:xfrm rot="14287302">
            <a:off x="7550420" y="5434238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9" name="Oval 10"/>
          <p:cNvSpPr/>
          <p:nvPr/>
        </p:nvSpPr>
        <p:spPr>
          <a:xfrm rot="2188284">
            <a:off x="7572062" y="596139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Oval 10"/>
          <p:cNvSpPr/>
          <p:nvPr/>
        </p:nvSpPr>
        <p:spPr>
          <a:xfrm rot="2188284">
            <a:off x="7070177" y="5962817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1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2" name="Isosceles Triangle 2"/>
          <p:cNvSpPr/>
          <p:nvPr/>
        </p:nvSpPr>
        <p:spPr>
          <a:xfrm rot="10299074">
            <a:off x="8965341" y="59322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3" name="Isosceles Triangle 2"/>
          <p:cNvSpPr/>
          <p:nvPr/>
        </p:nvSpPr>
        <p:spPr>
          <a:xfrm rot="10299074">
            <a:off x="8459848" y="408924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Heart 11"/>
          <p:cNvSpPr/>
          <p:nvPr/>
        </p:nvSpPr>
        <p:spPr>
          <a:xfrm rot="14287302">
            <a:off x="8978612" y="409830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5" name="Oval 10"/>
          <p:cNvSpPr/>
          <p:nvPr/>
        </p:nvSpPr>
        <p:spPr>
          <a:xfrm rot="2188284">
            <a:off x="8986957" y="4626954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6" name="Rectangle 7"/>
          <p:cNvSpPr/>
          <p:nvPr/>
        </p:nvSpPr>
        <p:spPr>
          <a:xfrm rot="18900000">
            <a:off x="8492158" y="460577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7" name="Rectangle 7"/>
          <p:cNvSpPr/>
          <p:nvPr/>
        </p:nvSpPr>
        <p:spPr>
          <a:xfrm rot="18900000">
            <a:off x="8496857" y="5947131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Hexagon 8"/>
          <p:cNvSpPr/>
          <p:nvPr/>
        </p:nvSpPr>
        <p:spPr>
          <a:xfrm rot="16200000">
            <a:off x="8502375" y="5420246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9" name="TextBox 138"/>
          <p:cNvSpPr txBox="1"/>
          <p:nvPr/>
        </p:nvSpPr>
        <p:spPr>
          <a:xfrm>
            <a:off x="2702377" y="5939522"/>
            <a:ext cx="382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-</a:t>
            </a:r>
            <a:r>
              <a:rPr lang="sv-SE" sz="2400" b="1" i="1" dirty="0" smtClean="0"/>
              <a:t>Martin Fowler, James Lewis</a:t>
            </a:r>
            <a:endParaRPr lang="sv-SE" b="1" i="1" dirty="0"/>
          </a:p>
        </p:txBody>
      </p:sp>
    </p:spTree>
    <p:extLst>
      <p:ext uri="{BB962C8B-B14F-4D97-AF65-F5344CB8AC3E}">
        <p14:creationId xmlns:p14="http://schemas.microsoft.com/office/powerpoint/2010/main" val="306468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1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2" name="Heart 11"/>
          <p:cNvSpPr/>
          <p:nvPr/>
        </p:nvSpPr>
        <p:spPr>
          <a:xfrm rot="14287302">
            <a:off x="7558522" y="410995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3" name="Oval 10"/>
          <p:cNvSpPr/>
          <p:nvPr/>
        </p:nvSpPr>
        <p:spPr>
          <a:xfrm rot="2188284">
            <a:off x="7058715" y="4610175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Rectangle 7"/>
          <p:cNvSpPr/>
          <p:nvPr/>
        </p:nvSpPr>
        <p:spPr>
          <a:xfrm rot="18900000">
            <a:off x="7570098" y="460977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7" name="Heart 11"/>
          <p:cNvSpPr/>
          <p:nvPr/>
        </p:nvSpPr>
        <p:spPr>
          <a:xfrm rot="14287302">
            <a:off x="7043657" y="543423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8" name="Heart 11"/>
          <p:cNvSpPr/>
          <p:nvPr/>
        </p:nvSpPr>
        <p:spPr>
          <a:xfrm rot="14287302">
            <a:off x="7550420" y="5434238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9" name="Oval 10"/>
          <p:cNvSpPr/>
          <p:nvPr/>
        </p:nvSpPr>
        <p:spPr>
          <a:xfrm rot="2188284">
            <a:off x="7572062" y="596139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Oval 10"/>
          <p:cNvSpPr/>
          <p:nvPr/>
        </p:nvSpPr>
        <p:spPr>
          <a:xfrm rot="2188284">
            <a:off x="7070177" y="5962817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1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2" name="Isosceles Triangle 2"/>
          <p:cNvSpPr/>
          <p:nvPr/>
        </p:nvSpPr>
        <p:spPr>
          <a:xfrm rot="10299074">
            <a:off x="8965341" y="59322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3" name="Isosceles Triangle 2"/>
          <p:cNvSpPr/>
          <p:nvPr/>
        </p:nvSpPr>
        <p:spPr>
          <a:xfrm rot="10299074">
            <a:off x="8459848" y="408924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Heart 11"/>
          <p:cNvSpPr/>
          <p:nvPr/>
        </p:nvSpPr>
        <p:spPr>
          <a:xfrm rot="14287302">
            <a:off x="8978612" y="409830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5" name="Oval 10"/>
          <p:cNvSpPr/>
          <p:nvPr/>
        </p:nvSpPr>
        <p:spPr>
          <a:xfrm rot="2188284">
            <a:off x="8986957" y="4626954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6" name="Rectangle 7"/>
          <p:cNvSpPr/>
          <p:nvPr/>
        </p:nvSpPr>
        <p:spPr>
          <a:xfrm rot="18900000">
            <a:off x="8492158" y="460577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7" name="Rectangle 7"/>
          <p:cNvSpPr/>
          <p:nvPr/>
        </p:nvSpPr>
        <p:spPr>
          <a:xfrm rot="18900000">
            <a:off x="8496857" y="5947131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Hexagon 8"/>
          <p:cNvSpPr/>
          <p:nvPr/>
        </p:nvSpPr>
        <p:spPr>
          <a:xfrm rot="16200000">
            <a:off x="8502375" y="5420246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9" name="Oval Callout 138"/>
          <p:cNvSpPr/>
          <p:nvPr/>
        </p:nvSpPr>
        <p:spPr>
          <a:xfrm>
            <a:off x="4394137" y="2141780"/>
            <a:ext cx="2136637" cy="2236016"/>
          </a:xfrm>
          <a:prstGeom prst="wedgeEllipseCallout">
            <a:avLst>
              <a:gd name="adj1" fmla="val 66750"/>
              <a:gd name="adj2" fmla="val 36147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Where are you guys!?</a:t>
            </a:r>
            <a:endParaRPr lang="sv-SE" sz="2000" b="1" dirty="0">
              <a:solidFill>
                <a:srgbClr val="102B3E"/>
              </a:solidFill>
            </a:endParaRPr>
          </a:p>
        </p:txBody>
      </p:sp>
      <p:sp>
        <p:nvSpPr>
          <p:cNvPr id="140" name="Oval Callout 139"/>
          <p:cNvSpPr/>
          <p:nvPr/>
        </p:nvSpPr>
        <p:spPr>
          <a:xfrm>
            <a:off x="9825945" y="4377796"/>
            <a:ext cx="2136637" cy="2236016"/>
          </a:xfrm>
          <a:prstGeom prst="wedgeEllipseCallout">
            <a:avLst>
              <a:gd name="adj1" fmla="val -66774"/>
              <a:gd name="adj2" fmla="val 3976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I’m over here!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30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Who are we?</a:t>
            </a:r>
            <a:endParaRPr lang="sv-SE" b="1" dirty="0">
              <a:solidFill>
                <a:srgbClr val="FFFFFF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968332" y="2331387"/>
            <a:ext cx="7385468" cy="3926538"/>
            <a:chOff x="3513864" y="2836212"/>
            <a:chExt cx="3815348" cy="2088130"/>
          </a:xfrm>
        </p:grpSpPr>
        <p:pic>
          <p:nvPicPr>
            <p:cNvPr id="6" name="Picture 19" descr="G:\betsson creative\Betsson Group\_Ulrik\cmd 2015 ppt\logos\B2C\nordicbe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0399" y="2836212"/>
              <a:ext cx="739700" cy="181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G:\betsson creative\Betsson Group\_Ulrik\cmd 2015 ppt\logos\B2C\betss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1108" y="2871443"/>
              <a:ext cx="796171" cy="231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6" descr="G:\betsson creative\Betsson Group\_Ulrik\cmd 2015 ppt\logos\B2C\kro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6627" y="3178978"/>
              <a:ext cx="532585" cy="228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1" descr="G:\betsson creative\Betsson Group\_Ulrik\cmd 2015 ppt\logos\B2C\oranje casin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800" y="2844766"/>
              <a:ext cx="448606" cy="208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G:\betsson creative\Betsson Group\_Ulrik\cmd 2015 ppt\logos\B2C\triobe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824" y="3134577"/>
              <a:ext cx="650937" cy="161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8" descr="G:\betsson creative\Betsson Group\_Ulrik\cmd 2015 ppt\logos\B2C\MrSMITH_logo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6933" y="3647788"/>
              <a:ext cx="443466" cy="370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65489" y="4202534"/>
              <a:ext cx="588290" cy="14707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01688" y="3985448"/>
              <a:ext cx="661126" cy="21708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31996" y="4202534"/>
              <a:ext cx="578103" cy="1156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62770" y="4420086"/>
              <a:ext cx="656212" cy="240611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04691" y="4469679"/>
              <a:ext cx="585714" cy="18547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74156" y="3178978"/>
              <a:ext cx="553087" cy="17975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13864" y="3364951"/>
              <a:ext cx="897082" cy="17194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22807" y="3498198"/>
              <a:ext cx="787835" cy="18382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739386" y="3778700"/>
              <a:ext cx="783420" cy="16321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671922" y="4420086"/>
              <a:ext cx="558123" cy="18407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47849" y="3089256"/>
              <a:ext cx="713334" cy="235262"/>
            </a:xfrm>
            <a:prstGeom prst="rect">
              <a:avLst/>
            </a:prstGeom>
          </p:spPr>
        </p:pic>
        <p:pic>
          <p:nvPicPr>
            <p:cNvPr id="24" name="Picture 23" descr="G:\betsson creative\Betsson Group\_Ulrik\cmd 2015 ppt\logos\B2C\nordicbet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1330" y="4743297"/>
              <a:ext cx="739700" cy="181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68794" y="3900017"/>
              <a:ext cx="463011" cy="13890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831760" y="3566124"/>
              <a:ext cx="476474" cy="10751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168528" y="3396424"/>
              <a:ext cx="343442" cy="10869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258117" y="3686167"/>
              <a:ext cx="362330" cy="110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85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82891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A</a:t>
            </a:r>
            <a:endParaRPr lang="sv-S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751213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A4E37D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B</a:t>
            </a:r>
            <a:endParaRPr lang="sv-SE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38430" y="2824922"/>
            <a:ext cx="2332097" cy="1793407"/>
            <a:chOff x="2338430" y="2824922"/>
            <a:chExt cx="2332097" cy="1793407"/>
          </a:xfrm>
        </p:grpSpPr>
        <p:cxnSp>
          <p:nvCxnSpPr>
            <p:cNvPr id="23" name="Curved Connector 22"/>
            <p:cNvCxnSpPr>
              <a:stCxn id="9" idx="0"/>
              <a:endCxn id="8" idx="1"/>
            </p:cNvCxnSpPr>
            <p:nvPr/>
          </p:nvCxnSpPr>
          <p:spPr>
            <a:xfrm rot="5400000" flipH="1" flipV="1">
              <a:off x="3063421" y="3011223"/>
              <a:ext cx="1793407" cy="1420805"/>
            </a:xfrm>
            <a:prstGeom prst="curvedConnector2">
              <a:avLst/>
            </a:prstGeom>
            <a:ln w="50800">
              <a:solidFill>
                <a:srgbClr val="102B3E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38430" y="3587174"/>
              <a:ext cx="2332097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Publish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”I am A”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2137" y="2824921"/>
            <a:ext cx="1992085" cy="1793407"/>
            <a:chOff x="7512137" y="2824921"/>
            <a:chExt cx="1992085" cy="1793407"/>
          </a:xfrm>
        </p:grpSpPr>
        <p:cxnSp>
          <p:nvCxnSpPr>
            <p:cNvPr id="25" name="Curved Connector 24"/>
            <p:cNvCxnSpPr>
              <a:stCxn id="10" idx="0"/>
              <a:endCxn id="8" idx="3"/>
            </p:cNvCxnSpPr>
            <p:nvPr/>
          </p:nvCxnSpPr>
          <p:spPr>
            <a:xfrm rot="16200000" flipV="1">
              <a:off x="7325837" y="3011222"/>
              <a:ext cx="1793407" cy="1420805"/>
            </a:xfrm>
            <a:prstGeom prst="curvedConnector2">
              <a:avLst/>
            </a:prstGeom>
            <a:ln w="50800">
              <a:solidFill>
                <a:srgbClr val="102B3E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512137" y="3587174"/>
              <a:ext cx="1992085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Publish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”I am B”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68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82891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A</a:t>
            </a:r>
            <a:endParaRPr lang="sv-S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751213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A4E37D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B</a:t>
            </a:r>
            <a:endParaRPr lang="sv-SE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38430" y="2824922"/>
            <a:ext cx="2332097" cy="1793407"/>
            <a:chOff x="2338430" y="2824922"/>
            <a:chExt cx="2332097" cy="1793407"/>
          </a:xfrm>
        </p:grpSpPr>
        <p:cxnSp>
          <p:nvCxnSpPr>
            <p:cNvPr id="23" name="Curved Connector 22"/>
            <p:cNvCxnSpPr>
              <a:stCxn id="9" idx="0"/>
              <a:endCxn id="8" idx="1"/>
            </p:cNvCxnSpPr>
            <p:nvPr/>
          </p:nvCxnSpPr>
          <p:spPr>
            <a:xfrm rot="5400000" flipH="1" flipV="1">
              <a:off x="3063421" y="3011223"/>
              <a:ext cx="1793407" cy="1420805"/>
            </a:xfrm>
            <a:prstGeom prst="curvedConnector2">
              <a:avLst/>
            </a:prstGeom>
            <a:ln w="50800">
              <a:solidFill>
                <a:srgbClr val="102B3E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38430" y="3587174"/>
              <a:ext cx="2332097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Lookup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”Where is B?”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70527" y="5044913"/>
            <a:ext cx="2841610" cy="278194"/>
            <a:chOff x="4670527" y="5044913"/>
            <a:chExt cx="2841610" cy="278194"/>
          </a:xfrm>
        </p:grpSpPr>
        <p:cxnSp>
          <p:nvCxnSpPr>
            <p:cNvPr id="11" name="Straight Connector 10"/>
            <p:cNvCxnSpPr>
              <a:stCxn id="9" idx="3"/>
              <a:endCxn id="10" idx="1"/>
            </p:cNvCxnSpPr>
            <p:nvPr/>
          </p:nvCxnSpPr>
          <p:spPr>
            <a:xfrm>
              <a:off x="4670527" y="5184010"/>
              <a:ext cx="2841610" cy="0"/>
            </a:xfrm>
            <a:prstGeom prst="line">
              <a:avLst/>
            </a:prstGeom>
            <a:ln w="50800">
              <a:solidFill>
                <a:srgbClr val="102B3E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5615084" y="5044913"/>
              <a:ext cx="952496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Call</a:t>
              </a:r>
              <a:endParaRPr lang="sv-SE" b="1" dirty="0">
                <a:solidFill>
                  <a:srgbClr val="102B3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2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88720" y="3869182"/>
            <a:ext cx="1614559" cy="844260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2447110" y="5051716"/>
            <a:ext cx="1614559" cy="844260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A</a:t>
            </a:r>
            <a:endParaRPr lang="sv-S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8130330" y="5051716"/>
            <a:ext cx="1614559" cy="844260"/>
          </a:xfrm>
          <a:prstGeom prst="roundRect">
            <a:avLst>
              <a:gd name="adj" fmla="val 0"/>
            </a:avLst>
          </a:prstGeom>
          <a:solidFill>
            <a:srgbClr val="A4E37D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B</a:t>
            </a:r>
            <a:endParaRPr lang="sv-SE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8130330" y="3872171"/>
            <a:ext cx="1614559" cy="844260"/>
          </a:xfrm>
          <a:prstGeom prst="roundRect">
            <a:avLst>
              <a:gd name="adj" fmla="val 0"/>
            </a:avLst>
          </a:prstGeom>
          <a:solidFill>
            <a:srgbClr val="A4E37D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B</a:t>
            </a:r>
            <a:endParaRPr lang="sv-SE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8130330" y="2689758"/>
            <a:ext cx="1614559" cy="844260"/>
          </a:xfrm>
          <a:prstGeom prst="roundRect">
            <a:avLst>
              <a:gd name="adj" fmla="val 0"/>
            </a:avLst>
          </a:prstGeom>
          <a:solidFill>
            <a:srgbClr val="A4E37D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B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2447110" y="3872171"/>
            <a:ext cx="1614559" cy="844260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A</a:t>
            </a:r>
            <a:endParaRPr lang="sv-SE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447110" y="2692627"/>
            <a:ext cx="1614559" cy="844260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A</a:t>
            </a:r>
            <a:endParaRPr lang="sv-SE" b="1" dirty="0"/>
          </a:p>
        </p:txBody>
      </p:sp>
      <p:cxnSp>
        <p:nvCxnSpPr>
          <p:cNvPr id="17" name="Curved Connector 16"/>
          <p:cNvCxnSpPr>
            <a:stCxn id="16" idx="3"/>
            <a:endCxn id="8" idx="1"/>
          </p:cNvCxnSpPr>
          <p:nvPr/>
        </p:nvCxnSpPr>
        <p:spPr>
          <a:xfrm>
            <a:off x="4061669" y="3114757"/>
            <a:ext cx="1227051" cy="1176555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3"/>
            <a:endCxn id="8" idx="1"/>
          </p:cNvCxnSpPr>
          <p:nvPr/>
        </p:nvCxnSpPr>
        <p:spPr>
          <a:xfrm flipV="1">
            <a:off x="4061669" y="4291312"/>
            <a:ext cx="1227051" cy="1182534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5" idx="3"/>
            <a:endCxn id="8" idx="1"/>
          </p:cNvCxnSpPr>
          <p:nvPr/>
        </p:nvCxnSpPr>
        <p:spPr>
          <a:xfrm flipV="1">
            <a:off x="4061669" y="4291312"/>
            <a:ext cx="1227051" cy="2989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4" idx="1"/>
            <a:endCxn id="8" idx="3"/>
          </p:cNvCxnSpPr>
          <p:nvPr/>
        </p:nvCxnSpPr>
        <p:spPr>
          <a:xfrm rot="10800000" flipV="1">
            <a:off x="6903280" y="3111888"/>
            <a:ext cx="1227051" cy="1179424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0" idx="1"/>
            <a:endCxn id="8" idx="3"/>
          </p:cNvCxnSpPr>
          <p:nvPr/>
        </p:nvCxnSpPr>
        <p:spPr>
          <a:xfrm rot="10800000">
            <a:off x="6903280" y="4291312"/>
            <a:ext cx="1227051" cy="1182534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3" idx="1"/>
            <a:endCxn id="8" idx="3"/>
          </p:cNvCxnSpPr>
          <p:nvPr/>
        </p:nvCxnSpPr>
        <p:spPr>
          <a:xfrm rot="10800000">
            <a:off x="6903280" y="4291313"/>
            <a:ext cx="1227051" cy="2989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487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4680"/>
          <a:stretch/>
        </p:blipFill>
        <p:spPr>
          <a:xfrm>
            <a:off x="0" y="0"/>
            <a:ext cx="12212959" cy="3092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470" y="3147557"/>
            <a:ext cx="563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Leetspeak 2014, Niklas Gustavsson/Spotify</a:t>
            </a:r>
            <a:endParaRPr lang="sv-SE" sz="24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345370" y="4627903"/>
            <a:ext cx="5522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b="1" i="1" dirty="0" smtClean="0"/>
              <a:t>Service Discovery using DNS</a:t>
            </a:r>
            <a:endParaRPr lang="sv-SE" sz="3600" b="1" i="1" dirty="0"/>
          </a:p>
        </p:txBody>
      </p:sp>
    </p:spTree>
    <p:extLst>
      <p:ext uri="{BB962C8B-B14F-4D97-AF65-F5344CB8AC3E}">
        <p14:creationId xmlns:p14="http://schemas.microsoft.com/office/powerpoint/2010/main" val="26956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Consul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53" y="416370"/>
            <a:ext cx="1223071" cy="122307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05708" y="3701112"/>
            <a:ext cx="6380584" cy="814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b="1" dirty="0">
                <a:solidFill>
                  <a:srgbClr val="102B3E"/>
                </a:solidFill>
              </a:rPr>
              <a:t>λ</a:t>
            </a:r>
            <a:r>
              <a:rPr lang="sv-SE" b="1" dirty="0" smtClean="0">
                <a:solidFill>
                  <a:srgbClr val="102B3E"/>
                </a:solidFill>
              </a:rPr>
              <a:t> Consul agent -server -bootstrap</a:t>
            </a: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3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Asp.NET Core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Microphone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  <p:pic>
        <p:nvPicPr>
          <p:cNvPr id="8" name="Picture 2" descr="https://raw.githubusercontent.com/rogeralsing/Microphone/master/Resources/microph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90" y="416370"/>
            <a:ext cx="1223071" cy="12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22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56" y="221602"/>
            <a:ext cx="4356536" cy="124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Isolation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Rancher.IO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413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What to expect from this talk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>I will not talk about Akka.NET</a:t>
            </a: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>I am going to lie, I am under NDA, I cannot give you the full picture</a:t>
            </a: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>A bit of history on where we came from in terms of architecture</a:t>
            </a: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  <a:p>
            <a:pPr marL="0" indent="0">
              <a:buNone/>
            </a:pPr>
            <a:r>
              <a:rPr lang="sv-SE" dirty="0">
                <a:solidFill>
                  <a:srgbClr val="102B3E"/>
                </a:solidFill>
              </a:rPr>
              <a:t>G</a:t>
            </a:r>
            <a:r>
              <a:rPr lang="sv-SE" dirty="0" smtClean="0">
                <a:solidFill>
                  <a:srgbClr val="102B3E"/>
                </a:solidFill>
              </a:rPr>
              <a:t>eekery about </a:t>
            </a:r>
            <a:r>
              <a:rPr lang="sv-SE" b="1" dirty="0" smtClean="0">
                <a:solidFill>
                  <a:srgbClr val="102B3E"/>
                </a:solidFill>
              </a:rPr>
              <a:t>microservices</a:t>
            </a:r>
            <a:r>
              <a:rPr lang="sv-SE" dirty="0" smtClean="0">
                <a:solidFill>
                  <a:srgbClr val="102B3E"/>
                </a:solidFill>
              </a:rPr>
              <a:t>, </a:t>
            </a:r>
            <a:r>
              <a:rPr lang="sv-SE" b="1" dirty="0" smtClean="0">
                <a:solidFill>
                  <a:srgbClr val="102B3E"/>
                </a:solidFill>
              </a:rPr>
              <a:t>service discovery</a:t>
            </a:r>
            <a:r>
              <a:rPr lang="sv-SE" dirty="0" smtClean="0">
                <a:solidFill>
                  <a:srgbClr val="102B3E"/>
                </a:solidFill>
              </a:rPr>
              <a:t>, </a:t>
            </a:r>
            <a:r>
              <a:rPr lang="sv-SE" b="1" dirty="0" smtClean="0">
                <a:solidFill>
                  <a:srgbClr val="102B3E"/>
                </a:solidFill>
              </a:rPr>
              <a:t>Docker</a:t>
            </a:r>
            <a:r>
              <a:rPr lang="sv-SE" dirty="0" smtClean="0">
                <a:solidFill>
                  <a:srgbClr val="102B3E"/>
                </a:solidFill>
              </a:rPr>
              <a:t> and </a:t>
            </a:r>
            <a:r>
              <a:rPr lang="sv-SE" b="1" dirty="0" smtClean="0">
                <a:solidFill>
                  <a:srgbClr val="102B3E"/>
                </a:solidFill>
              </a:rPr>
              <a:t>.NET Core</a:t>
            </a:r>
            <a:endParaRPr lang="sv-SE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3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Cluster Schedulers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25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Elastic Scaling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9473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Zero Downtime Deploy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6943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Connecting Docker and Legacy services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92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88556" y="2249278"/>
            <a:ext cx="8569928" cy="1790326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ascadeUp">
              <a:avLst/>
            </a:prstTxWarp>
            <a:spAutoFit/>
          </a:bodyPr>
          <a:lstStyle/>
          <a:p>
            <a:pPr algn="ctr"/>
            <a:r>
              <a:rPr lang="sv-SE" sz="9600" b="1" dirty="0" smtClean="0">
                <a:ln w="50800" cmpd="sng">
                  <a:solidFill>
                    <a:srgbClr val="05CFFF"/>
                  </a:solidFill>
                  <a:prstDash val="solid"/>
                </a:ln>
                <a:gradFill flip="none" rotWithShape="1">
                  <a:gsLst>
                    <a:gs pos="71000">
                      <a:srgbClr val="FF0000"/>
                    </a:gs>
                    <a:gs pos="31000">
                      <a:schemeClr val="accent4">
                        <a:lumMod val="97000"/>
                        <a:lumOff val="3000"/>
                      </a:schemeClr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5100000" scaled="0"/>
                  <a:tileRect/>
                </a:gradFill>
                <a:latin typeface="Eras Bold ITC" panose="020B0907030504020204" pitchFamily="34" charset="0"/>
              </a:rPr>
              <a:t>THE FUTURE</a:t>
            </a:r>
            <a:endParaRPr lang="sv-SE" sz="9600" b="1" dirty="0">
              <a:ln w="50800" cmpd="sng">
                <a:solidFill>
                  <a:srgbClr val="05CFFF"/>
                </a:solidFill>
                <a:prstDash val="solid"/>
              </a:ln>
              <a:gradFill flip="none" rotWithShape="1">
                <a:gsLst>
                  <a:gs pos="71000">
                    <a:srgbClr val="FF0000"/>
                  </a:gs>
                  <a:gs pos="31000">
                    <a:schemeClr val="accent4">
                      <a:lumMod val="97000"/>
                      <a:lumOff val="3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100000" scaled="0"/>
                <a:tileRect/>
              </a:gra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9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44" y="2243244"/>
            <a:ext cx="1943100" cy="19431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590662" y="2698736"/>
            <a:ext cx="1110342" cy="1034438"/>
          </a:xfrm>
          <a:custGeom>
            <a:avLst/>
            <a:gdLst>
              <a:gd name="connsiteX0" fmla="*/ 0 w 1110342"/>
              <a:gd name="connsiteY0" fmla="*/ 0 h 1034438"/>
              <a:gd name="connsiteX1" fmla="*/ 1110342 w 1110342"/>
              <a:gd name="connsiteY1" fmla="*/ 517219 h 1034438"/>
              <a:gd name="connsiteX2" fmla="*/ 0 w 1110342"/>
              <a:gd name="connsiteY2" fmla="*/ 1034438 h 1034438"/>
              <a:gd name="connsiteX3" fmla="*/ 0 w 1110342"/>
              <a:gd name="connsiteY3" fmla="*/ 0 h 103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42" h="1034438">
                <a:moveTo>
                  <a:pt x="0" y="0"/>
                </a:moveTo>
                <a:lnTo>
                  <a:pt x="1110342" y="517219"/>
                </a:lnTo>
                <a:lnTo>
                  <a:pt x="0" y="1034438"/>
                </a:lnTo>
                <a:lnTo>
                  <a:pt x="0" y="0"/>
                </a:lnTo>
                <a:close/>
              </a:path>
            </a:pathLst>
          </a:cu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22" y="1981609"/>
            <a:ext cx="1719523" cy="22047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17963" y="1981609"/>
            <a:ext cx="2265539" cy="2204735"/>
            <a:chOff x="8726512" y="596397"/>
            <a:chExt cx="2955083" cy="28757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lum brigh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512" y="596397"/>
              <a:ext cx="2875773" cy="28757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22" y="596397"/>
              <a:ext cx="2875773" cy="2875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8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Why?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smtClean="0"/>
              <a:t>Built for concurrency</a:t>
            </a:r>
          </a:p>
          <a:p>
            <a:pPr marL="0" indent="0">
              <a:buNone/>
            </a:pPr>
            <a:r>
              <a:rPr lang="sv-SE" dirty="0" smtClean="0"/>
              <a:t>Built for distributed systems</a:t>
            </a:r>
          </a:p>
          <a:p>
            <a:pPr marL="0" indent="0">
              <a:buNone/>
            </a:pPr>
            <a:r>
              <a:rPr lang="sv-SE" dirty="0" smtClean="0"/>
              <a:t>Engaging communities</a:t>
            </a: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412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951" y="158620"/>
            <a:ext cx="732453" cy="704462"/>
          </a:xfrm>
          <a:prstGeom prst="rect">
            <a:avLst/>
          </a:prstGeom>
          <a:solidFill>
            <a:srgbClr val="7E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900404" y="158620"/>
            <a:ext cx="732453" cy="704462"/>
          </a:xfrm>
          <a:prstGeom prst="rect">
            <a:avLst/>
          </a:prstGeom>
          <a:solidFill>
            <a:srgbClr val="019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632857" y="158620"/>
            <a:ext cx="732453" cy="704462"/>
          </a:xfrm>
          <a:prstGeom prst="rect">
            <a:avLst/>
          </a:prstGeom>
          <a:solidFill>
            <a:srgbClr val="F38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2365310" y="158620"/>
            <a:ext cx="732453" cy="704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9" name="Group 8"/>
          <p:cNvGrpSpPr/>
          <p:nvPr/>
        </p:nvGrpSpPr>
        <p:grpSpPr>
          <a:xfrm>
            <a:off x="401217" y="1106922"/>
            <a:ext cx="1143000" cy="274830"/>
            <a:chOff x="51318" y="2216020"/>
            <a:chExt cx="2929812" cy="704462"/>
          </a:xfrm>
        </p:grpSpPr>
        <p:sp>
          <p:nvSpPr>
            <p:cNvPr id="10" name="Rectangle 9"/>
            <p:cNvSpPr/>
            <p:nvPr/>
          </p:nvSpPr>
          <p:spPr>
            <a:xfrm>
              <a:off x="51318" y="2216020"/>
              <a:ext cx="732453" cy="704462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3771" y="2216020"/>
              <a:ext cx="732453" cy="704462"/>
            </a:xfrm>
            <a:prstGeom prst="rect">
              <a:avLst/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16224" y="2216020"/>
              <a:ext cx="732453" cy="704462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8677" y="2216020"/>
              <a:ext cx="732453" cy="704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48993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880236" y="1010093"/>
            <a:ext cx="2853922" cy="2844209"/>
            <a:chOff x="4880236" y="1010093"/>
            <a:chExt cx="2853922" cy="2844209"/>
          </a:xfrm>
        </p:grpSpPr>
        <p:sp>
          <p:nvSpPr>
            <p:cNvPr id="12" name="Rectangle 11"/>
            <p:cNvSpPr/>
            <p:nvPr/>
          </p:nvSpPr>
          <p:spPr>
            <a:xfrm>
              <a:off x="4880236" y="1010093"/>
              <a:ext cx="2853922" cy="2844209"/>
            </a:xfrm>
            <a:prstGeom prst="rect">
              <a:avLst/>
            </a:prstGeom>
            <a:solidFill>
              <a:srgbClr val="FFFFFF"/>
            </a:solidFill>
            <a:ln w="73025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92427" y="1010093"/>
              <a:ext cx="2429540" cy="2844209"/>
            </a:xfrm>
            <a:prstGeom prst="rect">
              <a:avLst/>
            </a:prstGeom>
            <a:solidFill>
              <a:srgbClr val="FFFFFF"/>
            </a:solidFill>
            <a:ln w="73025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" name="Isosceles Triangle 2"/>
            <p:cNvSpPr/>
            <p:nvPr/>
          </p:nvSpPr>
          <p:spPr>
            <a:xfrm rot="10299074">
              <a:off x="6352879" y="2916285"/>
              <a:ext cx="749669" cy="68394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Rectangle 7"/>
            <p:cNvSpPr/>
            <p:nvPr/>
          </p:nvSpPr>
          <p:spPr>
            <a:xfrm rot="18900000">
              <a:off x="6525932" y="1961027"/>
              <a:ext cx="656228" cy="671509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Hexagon 8"/>
            <p:cNvSpPr/>
            <p:nvPr/>
          </p:nvSpPr>
          <p:spPr>
            <a:xfrm rot="16200000">
              <a:off x="5422702" y="1499805"/>
              <a:ext cx="600556" cy="85333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Oval 10"/>
            <p:cNvSpPr/>
            <p:nvPr/>
          </p:nvSpPr>
          <p:spPr>
            <a:xfrm rot="2188284">
              <a:off x="5343035" y="2927222"/>
              <a:ext cx="759888" cy="662075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Heart 11"/>
            <p:cNvSpPr/>
            <p:nvPr/>
          </p:nvSpPr>
          <p:spPr>
            <a:xfrm rot="14287302">
              <a:off x="6065676" y="1233099"/>
              <a:ext cx="725837" cy="556353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260806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2"/>
          <p:cNvSpPr/>
          <p:nvPr/>
        </p:nvSpPr>
        <p:spPr>
          <a:xfrm rot="10800000">
            <a:off x="6406298" y="4402194"/>
            <a:ext cx="1768512" cy="155231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4739" h="1680662">
                <a:moveTo>
                  <a:pt x="17715" y="1474493"/>
                </a:moveTo>
                <a:cubicBezTo>
                  <a:pt x="-110838" y="1143641"/>
                  <a:pt x="487133" y="-4678"/>
                  <a:pt x="943695" y="1083"/>
                </a:cubicBezTo>
                <a:cubicBezTo>
                  <a:pt x="1323225" y="-41661"/>
                  <a:pt x="1988712" y="1192454"/>
                  <a:pt x="1908022" y="1474493"/>
                </a:cubicBezTo>
                <a:cubicBezTo>
                  <a:pt x="1628097" y="1747443"/>
                  <a:pt x="206144" y="1751321"/>
                  <a:pt x="17715" y="1474493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7"/>
          <p:cNvSpPr/>
          <p:nvPr/>
        </p:nvSpPr>
        <p:spPr>
          <a:xfrm rot="18900000">
            <a:off x="7677173" y="2861440"/>
            <a:ext cx="1497172" cy="1532035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8"/>
          <p:cNvSpPr/>
          <p:nvPr/>
        </p:nvSpPr>
        <p:spPr>
          <a:xfrm rot="16200000">
            <a:off x="4222773" y="1068926"/>
            <a:ext cx="1460685" cy="2075495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10"/>
          <p:cNvSpPr/>
          <p:nvPr/>
        </p:nvSpPr>
        <p:spPr>
          <a:xfrm rot="879981">
            <a:off x="3817102" y="4008518"/>
            <a:ext cx="1978128" cy="1723502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Heart 11"/>
          <p:cNvSpPr/>
          <p:nvPr/>
        </p:nvSpPr>
        <p:spPr>
          <a:xfrm rot="14287302">
            <a:off x="6417752" y="807038"/>
            <a:ext cx="2088115" cy="1600538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320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rgbClr val="FFFFFF"/>
                </a:solidFill>
              </a:rPr>
              <a:t>The Past</a:t>
            </a:r>
            <a:endParaRPr lang="sv-S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One Brand, One </a:t>
            </a:r>
            <a:r>
              <a:rPr lang="sv-SE" b="1" dirty="0" smtClean="0">
                <a:solidFill>
                  <a:srgbClr val="FFFFFF"/>
                </a:solidFill>
              </a:rPr>
              <a:t>System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1856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Betsson</a:t>
            </a:r>
            <a:endParaRPr lang="sv-SE" dirty="0"/>
          </a:p>
        </p:txBody>
      </p:sp>
      <p:sp>
        <p:nvSpPr>
          <p:cNvPr id="9" name="Rounded Rectangle 8"/>
          <p:cNvSpPr/>
          <p:nvPr/>
        </p:nvSpPr>
        <p:spPr>
          <a:xfrm>
            <a:off x="5101641" y="3322548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The Monolith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1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286279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We </a:t>
            </a:r>
            <a:r>
              <a:rPr lang="sv-SE" b="1" dirty="0" smtClean="0">
                <a:solidFill>
                  <a:srgbClr val="FFFFFF"/>
                </a:solidFill>
              </a:rPr>
              <a:t>acquired more </a:t>
            </a:r>
            <a:r>
              <a:rPr lang="sv-SE" b="1" dirty="0" smtClean="0">
                <a:solidFill>
                  <a:srgbClr val="FFFFFF"/>
                </a:solidFill>
              </a:rPr>
              <a:t>brands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1856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Betsson</a:t>
            </a:r>
            <a:endParaRPr lang="sv-SE" dirty="0"/>
          </a:p>
        </p:txBody>
      </p:sp>
      <p:sp>
        <p:nvSpPr>
          <p:cNvPr id="9" name="Rounded Rectangle 8"/>
          <p:cNvSpPr/>
          <p:nvPr/>
        </p:nvSpPr>
        <p:spPr>
          <a:xfrm>
            <a:off x="5101641" y="3322548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The Monolith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1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794225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NordicBet</a:t>
            </a:r>
            <a:endParaRPr lang="sv-SE" dirty="0"/>
          </a:p>
        </p:txBody>
      </p:sp>
      <p:sp>
        <p:nvSpPr>
          <p:cNvPr id="21" name="Rectangle 20"/>
          <p:cNvSpPr/>
          <p:nvPr/>
        </p:nvSpPr>
        <p:spPr>
          <a:xfrm>
            <a:off x="1407138" y="2912803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Betsafe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777803" y="3376519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00" dirty="0" smtClean="0"/>
              <a:t>?</a:t>
            </a:r>
            <a:endParaRPr lang="sv-SE" sz="16600" dirty="0"/>
          </a:p>
        </p:txBody>
      </p:sp>
      <p:sp>
        <p:nvSpPr>
          <p:cNvPr id="23" name="TextBox 22"/>
          <p:cNvSpPr txBox="1"/>
          <p:nvPr/>
        </p:nvSpPr>
        <p:spPr>
          <a:xfrm>
            <a:off x="2242686" y="3341757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00" dirty="0" smtClean="0"/>
              <a:t>?</a:t>
            </a:r>
            <a:endParaRPr lang="sv-SE" sz="16600" dirty="0"/>
          </a:p>
        </p:txBody>
      </p:sp>
    </p:spTree>
    <p:extLst>
      <p:ext uri="{BB962C8B-B14F-4D97-AF65-F5344CB8AC3E}">
        <p14:creationId xmlns:p14="http://schemas.microsoft.com/office/powerpoint/2010/main" val="33806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the monolith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3757" y="2411296"/>
            <a:ext cx="45541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A monolithic application puts all its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f</a:t>
            </a:r>
            <a:r>
              <a:rPr lang="sv-SE" sz="2400" i="1" dirty="0" smtClean="0">
                <a:solidFill>
                  <a:srgbClr val="102B3E"/>
                </a:solidFill>
              </a:rPr>
              <a:t>unctionality into a single process…</a:t>
            </a:r>
          </a:p>
          <a:p>
            <a:endParaRPr lang="sv-SE" sz="2400" i="1" dirty="0" smtClean="0">
              <a:solidFill>
                <a:srgbClr val="102B3E"/>
              </a:solidFill>
            </a:endParaRP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…and scales by replicating the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m</a:t>
            </a:r>
            <a:r>
              <a:rPr lang="sv-SE" sz="2400" i="1" dirty="0" smtClean="0">
                <a:solidFill>
                  <a:srgbClr val="102B3E"/>
                </a:solidFill>
              </a:rPr>
              <a:t>onolith on multiple servers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980639" y="2453042"/>
            <a:ext cx="893249" cy="890209"/>
            <a:chOff x="4880236" y="1010093"/>
            <a:chExt cx="2853922" cy="2844209"/>
          </a:xfrm>
        </p:grpSpPr>
        <p:sp>
          <p:nvSpPr>
            <p:cNvPr id="14" name="Rectangle 13"/>
            <p:cNvSpPr/>
            <p:nvPr/>
          </p:nvSpPr>
          <p:spPr>
            <a:xfrm>
              <a:off x="4880236" y="1010093"/>
              <a:ext cx="2853922" cy="2844209"/>
            </a:xfrm>
            <a:prstGeom prst="rect">
              <a:avLst/>
            </a:prstGeom>
            <a:solidFill>
              <a:srgbClr val="FFFFFF"/>
            </a:solidFill>
            <a:ln w="4445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92427" y="1010093"/>
              <a:ext cx="2429540" cy="2844209"/>
            </a:xfrm>
            <a:prstGeom prst="rect">
              <a:avLst/>
            </a:prstGeom>
            <a:solidFill>
              <a:srgbClr val="FFFFFF"/>
            </a:solidFill>
            <a:ln w="4445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Isosceles Triangle 2"/>
            <p:cNvSpPr/>
            <p:nvPr/>
          </p:nvSpPr>
          <p:spPr>
            <a:xfrm rot="10299074">
              <a:off x="6352879" y="2916285"/>
              <a:ext cx="749669" cy="68394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7"/>
            <p:cNvSpPr/>
            <p:nvPr/>
          </p:nvSpPr>
          <p:spPr>
            <a:xfrm rot="18900000">
              <a:off x="6525932" y="1961027"/>
              <a:ext cx="656228" cy="671509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8"/>
            <p:cNvSpPr/>
            <p:nvPr/>
          </p:nvSpPr>
          <p:spPr>
            <a:xfrm rot="16200000">
              <a:off x="5422702" y="1499805"/>
              <a:ext cx="600556" cy="85333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Oval 10"/>
            <p:cNvSpPr/>
            <p:nvPr/>
          </p:nvSpPr>
          <p:spPr>
            <a:xfrm rot="2188284">
              <a:off x="5343035" y="2927222"/>
              <a:ext cx="759888" cy="662075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Heart 11"/>
            <p:cNvSpPr/>
            <p:nvPr/>
          </p:nvSpPr>
          <p:spPr>
            <a:xfrm rot="14287302">
              <a:off x="6065676" y="1233099"/>
              <a:ext cx="725837" cy="556353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56015" y="3795568"/>
            <a:ext cx="2680290" cy="2609669"/>
            <a:chOff x="6391867" y="4212629"/>
            <a:chExt cx="2680290" cy="2609669"/>
          </a:xfrm>
        </p:grpSpPr>
        <p:grpSp>
          <p:nvGrpSpPr>
            <p:cNvPr id="86" name="Group 85"/>
            <p:cNvGrpSpPr/>
            <p:nvPr/>
          </p:nvGrpSpPr>
          <p:grpSpPr>
            <a:xfrm>
              <a:off x="6391867" y="4212629"/>
              <a:ext cx="1257974" cy="1242978"/>
              <a:chOff x="7709188" y="4005294"/>
              <a:chExt cx="1257974" cy="1242978"/>
            </a:xfrm>
          </p:grpSpPr>
          <p:sp>
            <p:nvSpPr>
              <p:cNvPr id="85" name="Cube 84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4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5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8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7814183" y="4212629"/>
              <a:ext cx="1257974" cy="1242978"/>
              <a:chOff x="7709188" y="4005294"/>
              <a:chExt cx="1257974" cy="1242978"/>
            </a:xfrm>
          </p:grpSpPr>
          <p:sp>
            <p:nvSpPr>
              <p:cNvPr id="88" name="Cube 8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97" name="Group 96"/>
            <p:cNvGrpSpPr/>
            <p:nvPr/>
          </p:nvGrpSpPr>
          <p:grpSpPr>
            <a:xfrm>
              <a:off x="6391867" y="5579320"/>
              <a:ext cx="1257974" cy="1242978"/>
              <a:chOff x="7709188" y="4005294"/>
              <a:chExt cx="1257974" cy="1242978"/>
            </a:xfrm>
          </p:grpSpPr>
          <p:sp>
            <p:nvSpPr>
              <p:cNvPr id="98" name="Cube 9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7814183" y="5579320"/>
              <a:ext cx="1257974" cy="1242978"/>
              <a:chOff x="7709188" y="4005294"/>
              <a:chExt cx="1257974" cy="1242978"/>
            </a:xfrm>
          </p:grpSpPr>
          <p:sp>
            <p:nvSpPr>
              <p:cNvPr id="108" name="Cube 10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</p:grpSp>
      <p:sp>
        <p:nvSpPr>
          <p:cNvPr id="118" name="TextBox 117"/>
          <p:cNvSpPr txBox="1"/>
          <p:nvPr/>
        </p:nvSpPr>
        <p:spPr>
          <a:xfrm>
            <a:off x="2702377" y="5939522"/>
            <a:ext cx="382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-</a:t>
            </a:r>
            <a:r>
              <a:rPr lang="sv-SE" sz="2400" b="1" i="1" dirty="0" smtClean="0"/>
              <a:t>Martin Fowler, James Lewis</a:t>
            </a:r>
            <a:endParaRPr lang="sv-SE" b="1" i="1" dirty="0"/>
          </a:p>
        </p:txBody>
      </p:sp>
    </p:spTree>
    <p:extLst>
      <p:ext uri="{BB962C8B-B14F-4D97-AF65-F5344CB8AC3E}">
        <p14:creationId xmlns:p14="http://schemas.microsoft.com/office/powerpoint/2010/main" val="26983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Scaling by </a:t>
            </a:r>
            <a:r>
              <a:rPr lang="sv-SE" b="1" dirty="0" smtClean="0">
                <a:solidFill>
                  <a:srgbClr val="FFFFFF"/>
                </a:solidFill>
              </a:rPr>
              <a:t>Instance</a:t>
            </a:r>
            <a:endParaRPr lang="sv-SE" b="1" dirty="0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75195" y="2881856"/>
            <a:ext cx="2841610" cy="3574311"/>
            <a:chOff x="4675195" y="2881856"/>
            <a:chExt cx="2841610" cy="3574311"/>
          </a:xfrm>
        </p:grpSpPr>
        <p:sp>
          <p:nvSpPr>
            <p:cNvPr id="8" name="Rectangle 7"/>
            <p:cNvSpPr/>
            <p:nvPr/>
          </p:nvSpPr>
          <p:spPr>
            <a:xfrm>
              <a:off x="4675195" y="2881856"/>
              <a:ext cx="2841610" cy="3574311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dirty="0" smtClean="0"/>
                <a:t>Instance 2</a:t>
              </a:r>
              <a:endParaRPr lang="sv-SE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101641" y="3322548"/>
              <a:ext cx="1988717" cy="2765061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dirty="0" smtClean="0"/>
                <a:t>Brand C</a:t>
              </a:r>
              <a:endParaRPr lang="sv-SE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08135" y="2878041"/>
            <a:ext cx="2841610" cy="3574311"/>
            <a:chOff x="4675195" y="2881856"/>
            <a:chExt cx="2841610" cy="3574311"/>
          </a:xfrm>
        </p:grpSpPr>
        <p:sp>
          <p:nvSpPr>
            <p:cNvPr id="10" name="Rectangle 9"/>
            <p:cNvSpPr/>
            <p:nvPr/>
          </p:nvSpPr>
          <p:spPr>
            <a:xfrm>
              <a:off x="4675195" y="2881856"/>
              <a:ext cx="2841610" cy="3574311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dirty="0" smtClean="0"/>
                <a:t>Instance 1</a:t>
              </a:r>
              <a:endParaRPr lang="sv-SE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101641" y="3322548"/>
              <a:ext cx="1988717" cy="1253267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dirty="0" smtClean="0"/>
                <a:t>Brand A</a:t>
              </a:r>
              <a:endParaRPr lang="sv-SE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942255" y="2878041"/>
            <a:ext cx="2841610" cy="3574311"/>
            <a:chOff x="4675195" y="2881856"/>
            <a:chExt cx="2841610" cy="3574311"/>
          </a:xfrm>
        </p:grpSpPr>
        <p:sp>
          <p:nvSpPr>
            <p:cNvPr id="14" name="Rectangle 13"/>
            <p:cNvSpPr/>
            <p:nvPr/>
          </p:nvSpPr>
          <p:spPr>
            <a:xfrm>
              <a:off x="4675195" y="2881856"/>
              <a:ext cx="2841610" cy="3574311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dirty="0" smtClean="0"/>
                <a:t>Instance 3</a:t>
              </a:r>
              <a:endParaRPr lang="sv-SE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101641" y="3322548"/>
              <a:ext cx="1988717" cy="2765061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dirty="0" smtClean="0"/>
                <a:t>Brand D</a:t>
              </a:r>
              <a:endParaRPr lang="sv-SE" dirty="0"/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1834581" y="4830527"/>
            <a:ext cx="1988717" cy="1253267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B</a:t>
            </a:r>
            <a:endParaRPr lang="sv-SE" dirty="0"/>
          </a:p>
        </p:txBody>
      </p:sp>
      <p:grpSp>
        <p:nvGrpSpPr>
          <p:cNvPr id="16" name="Group 15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7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701845" y="3930265"/>
            <a:ext cx="1322428" cy="1719349"/>
            <a:chOff x="8885218" y="3532723"/>
            <a:chExt cx="1052178" cy="1367985"/>
          </a:xfrm>
        </p:grpSpPr>
        <p:sp>
          <p:nvSpPr>
            <p:cNvPr id="24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403155" y="3668556"/>
            <a:ext cx="851567" cy="737848"/>
            <a:chOff x="8581938" y="3532723"/>
            <a:chExt cx="1355458" cy="1174449"/>
          </a:xfrm>
        </p:grpSpPr>
        <p:sp>
          <p:nvSpPr>
            <p:cNvPr id="42" name="Isosceles Triangle 2"/>
            <p:cNvSpPr/>
            <p:nvPr/>
          </p:nvSpPr>
          <p:spPr>
            <a:xfrm rot="10299074">
              <a:off x="9145365" y="4325574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Hexagon 8"/>
            <p:cNvSpPr/>
            <p:nvPr/>
          </p:nvSpPr>
          <p:spPr>
            <a:xfrm rot="16200000">
              <a:off x="8850140" y="3673504"/>
              <a:ext cx="335070" cy="476105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10"/>
            <p:cNvSpPr/>
            <p:nvPr/>
          </p:nvSpPr>
          <p:spPr>
            <a:xfrm rot="2188284">
              <a:off x="8581938" y="4331677"/>
              <a:ext cx="423966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462732" y="5187003"/>
            <a:ext cx="851567" cy="737848"/>
            <a:chOff x="8581938" y="3532723"/>
            <a:chExt cx="1355458" cy="1174449"/>
          </a:xfrm>
        </p:grpSpPr>
        <p:sp>
          <p:nvSpPr>
            <p:cNvPr id="48" name="Isosceles Triangle 2"/>
            <p:cNvSpPr/>
            <p:nvPr/>
          </p:nvSpPr>
          <p:spPr>
            <a:xfrm rot="10299074">
              <a:off x="9145365" y="4325574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Hexagon 8"/>
            <p:cNvSpPr/>
            <p:nvPr/>
          </p:nvSpPr>
          <p:spPr>
            <a:xfrm rot="16200000">
              <a:off x="8850140" y="3673504"/>
              <a:ext cx="335070" cy="476105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Oval 10"/>
            <p:cNvSpPr/>
            <p:nvPr/>
          </p:nvSpPr>
          <p:spPr>
            <a:xfrm rot="2188284">
              <a:off x="8581938" y="4331677"/>
              <a:ext cx="423966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8029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Introducing SOA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0813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1</a:t>
            </a:r>
            <a:endParaRPr lang="sv-SE" dirty="0"/>
          </a:p>
        </p:txBody>
      </p:sp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2</a:t>
            </a:r>
            <a:endParaRPr lang="sv-SE" dirty="0"/>
          </a:p>
        </p:txBody>
      </p:sp>
      <p:sp>
        <p:nvSpPr>
          <p:cNvPr id="26" name="Rectangle 25"/>
          <p:cNvSpPr/>
          <p:nvPr/>
        </p:nvSpPr>
        <p:spPr>
          <a:xfrm>
            <a:off x="7942255" y="2872075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3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1834579" y="3318733"/>
            <a:ext cx="1988719" cy="2592210"/>
            <a:chOff x="1834579" y="3318733"/>
            <a:chExt cx="1988719" cy="2592210"/>
          </a:xfrm>
        </p:grpSpPr>
        <p:sp>
          <p:nvSpPr>
            <p:cNvPr id="11" name="Rounded Rectangle 10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25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4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01640" y="3318733"/>
            <a:ext cx="1988719" cy="2592210"/>
            <a:chOff x="1834579" y="3318733"/>
            <a:chExt cx="1988719" cy="2592210"/>
          </a:xfrm>
        </p:grpSpPr>
        <p:sp>
          <p:nvSpPr>
            <p:cNvPr id="36" name="Rounded Rectangle 35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40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368700" y="3318733"/>
            <a:ext cx="1988719" cy="2592210"/>
            <a:chOff x="1834579" y="3318733"/>
            <a:chExt cx="1988719" cy="2592210"/>
          </a:xfrm>
        </p:grpSpPr>
        <p:sp>
          <p:nvSpPr>
            <p:cNvPr id="45" name="Rounded Rectangle 44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49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82243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</TotalTime>
  <Words>364</Words>
  <Application>Microsoft Office PowerPoint</Application>
  <PresentationFormat>Widescreen</PresentationFormat>
  <Paragraphs>140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Eras Bold ITC</vt:lpstr>
      <vt:lpstr>Roboto</vt:lpstr>
      <vt:lpstr>Office Theme</vt:lpstr>
      <vt:lpstr>PowerPoint Presentation</vt:lpstr>
      <vt:lpstr>Who are we?</vt:lpstr>
      <vt:lpstr>What to expect from this talk</vt:lpstr>
      <vt:lpstr>The Past</vt:lpstr>
      <vt:lpstr>One Brand, One System</vt:lpstr>
      <vt:lpstr>We acquired more brands</vt:lpstr>
      <vt:lpstr>Scaling the monolith</vt:lpstr>
      <vt:lpstr>Scaling by Instance</vt:lpstr>
      <vt:lpstr>Introducing SOA</vt:lpstr>
      <vt:lpstr>Issues?</vt:lpstr>
      <vt:lpstr>Point to point communication</vt:lpstr>
      <vt:lpstr>Shared Servers, Noisy Neighbours</vt:lpstr>
      <vt:lpstr>Single point of failure…</vt:lpstr>
      <vt:lpstr>…Same issue with deployment</vt:lpstr>
      <vt:lpstr>Issues!</vt:lpstr>
      <vt:lpstr>The Current</vt:lpstr>
      <vt:lpstr>Microservices</vt:lpstr>
      <vt:lpstr>Scaling Microservices</vt:lpstr>
      <vt:lpstr>Scaling Microservices</vt:lpstr>
      <vt:lpstr>Service Discovery</vt:lpstr>
      <vt:lpstr>Service Discovery</vt:lpstr>
      <vt:lpstr>Service Discovery</vt:lpstr>
      <vt:lpstr>PowerPoint Presentation</vt:lpstr>
      <vt:lpstr>Consul</vt:lpstr>
      <vt:lpstr>Asp.NET Core</vt:lpstr>
      <vt:lpstr>Microphone</vt:lpstr>
      <vt:lpstr>PowerPoint Presentation</vt:lpstr>
      <vt:lpstr>Isolation</vt:lpstr>
      <vt:lpstr>Rancher.IO</vt:lpstr>
      <vt:lpstr>Cluster Schedulers</vt:lpstr>
      <vt:lpstr>Elastic Scaling</vt:lpstr>
      <vt:lpstr>Zero Downtime Deploy</vt:lpstr>
      <vt:lpstr>Connecting Docker and Legacy services</vt:lpstr>
      <vt:lpstr>PowerPoint Presentation</vt:lpstr>
      <vt:lpstr>PowerPoint Presentation</vt:lpstr>
      <vt:lpstr>Why?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Betsson</dc:title>
  <dc:creator>Roger Johansson</dc:creator>
  <cp:lastModifiedBy>Roger Johansson</cp:lastModifiedBy>
  <cp:revision>207</cp:revision>
  <dcterms:created xsi:type="dcterms:W3CDTF">2016-09-30T19:43:44Z</dcterms:created>
  <dcterms:modified xsi:type="dcterms:W3CDTF">2016-10-08T07:47:28Z</dcterms:modified>
</cp:coreProperties>
</file>